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48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EFC38-9A7E-A5CF-76D0-607EBE2D5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F06594-1B16-EB24-7AD5-6613BC0D0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B50410-EF33-3CC1-BD31-BC3F612B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25A0A1-AA3F-80EB-3F43-78DB37AD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48F627-4E93-059B-6F2E-8F727950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06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339A4E-AE47-32EA-EC8A-F32780FB0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4CA447-9275-AEAB-CCE7-00FCC3DDD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2C099E-6A99-1AE3-A482-DF2EAB1C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2F60E1-60DD-7970-85E5-AABEC6D2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F5EA6B-DDC6-786E-01F6-1D054AA2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83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E7ED070-01DB-5E8C-43CB-9069D1817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00873B1-D620-CCB0-4786-8AD56F2E0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C51EBF-E599-0936-583F-0AF8BA73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9DAA03-D533-74F8-7263-8998E1F98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F032DD-CEE0-9BAE-0DB3-A90091D7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68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959220B-FDA0-970D-DB4D-7E31C8E3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30AA-0D6E-4A19-8D63-8553806430E7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AACD496-562D-977C-6D71-CF004D103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3143879-3DDE-42C6-875F-6B9E371B8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5298-B3EA-4DD9-AB49-C0B0E8D630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94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4B13A-68D2-D196-7833-9ACDD48CE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301D132-FE30-1F7F-117A-EBE9148C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30AA-0D6E-4A19-8D63-8553806430E7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9FCE879-CEBC-4CD7-99E1-F3156806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77EA7D-2294-2E9C-3A66-E1113F3F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5298-B3EA-4DD9-AB49-C0B0E8D630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9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92CCF5-D00E-F739-77F4-BB6CE9544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097B5D-D26D-EB47-F18B-936329C51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2A3A31-2C6C-1748-7379-A558D35A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045755-8BF7-8B40-7DF5-5872782A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DDB68E-78DB-1467-1843-F7521E9C1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63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758C9-6304-2044-D3DD-DCF736FB2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82BE01-E9A2-C90C-5F89-BBF2D74B0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D991B8-A6D0-719A-B9C3-3C7ADE80F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BDF75F-5802-2D1C-071E-2DAA170B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1B84C3-D495-0C7B-0363-5BA42655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0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BB2406-0CEE-2DE0-6333-BB9B5D02D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0EEEE5-B9AC-BE23-29B0-08ACD70DF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97ED6B-E5EC-7E27-6486-68FABEF81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76F0ABB-B3CF-1EC0-8228-188B3B5B9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0A6FF2-223D-3C26-5AB1-23447FA9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67CA6A-02CD-2E24-A0DF-26AF64FA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19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90F48-0499-BA92-2763-C5A740D89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09D90E-81E4-2882-2D1E-56D78F543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D0C6A5-90B5-F799-1539-127F93B7A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A45292-5D02-1163-EDD6-754DD77EF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A3C7E9-86E5-DAA3-EC70-42EE4F5220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171F22F-8DD4-5FA6-BA30-463442055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0FDEBC3-2874-109F-6CA5-B93529D9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9247F3B-621F-2C50-EFBB-F3F9CF5F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93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B5D0D-17ED-9D04-999A-1F5FE49D8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DF643B-E664-2E32-A576-5E0FBF436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AB776EF-6EE6-1226-DFCF-5BDBB23E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4CF991A-2E1F-8CA4-6D40-586E80A8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32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6B82325-7295-5258-8FC7-B1068567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9AA5183-8E81-A4FA-1B46-6B3A8D9E8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60D32A5-952E-BA15-481F-3EFE79404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22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F71A9-44B3-2E38-B425-CABDFE29B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61296C-B3B4-7114-EE7F-CAD05B08C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0A8C45-F1CB-9555-5943-476ACBDBF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14ACEB-9068-CDC6-C05D-334EEE9C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A13996-CEA6-4EB4-EFC3-C84174BA9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E484AD-4178-C6C8-19EF-516539086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61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31684-6763-2FBA-0241-FD6A765A7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95E517-3E03-6265-20C2-6BF3EE175F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B99D701-9EB3-FD31-3844-0946D9D61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2C8C80-362F-C40B-B495-0FE1FBB78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9BBC7A-7888-DA65-9379-60EBFA1AB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AF40A8D-92E9-0A9D-54C2-25DB484EC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08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1CAC6C-81BE-F974-BD0F-108715936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7841AF-B2F5-1E5B-25C9-CD9483040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0E684F-B678-45C1-5CA6-7C4C03E34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5CFE-4271-48CC-8E52-04557DE3ECEF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282B02-F6DB-F863-A60E-4CE32200F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5A7BE7-E71B-CA06-980B-5A257A58F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113C-6E36-4D8B-9A40-10CF770ED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26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6" r:id="rId6"/>
    <p:sldLayoutId id="2147483667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16A6395-3E3E-84E3-BE66-9AD2A973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00B461-B209-AEDD-0CE0-66A735C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F75B1F-5FDB-AEB1-A6EE-AC4A0A141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830AA-0D6E-4A19-8D63-8553806430E7}" type="datetimeFigureOut">
              <a:rPr lang="nl-NL" smtClean="0"/>
              <a:t>24-5-2022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2AA357-5743-ECA1-2C2F-8BAF30BEB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528DCB-A1BC-49E8-1E0A-1704EE16D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85298-B3EA-4DD9-AB49-C0B0E8D630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904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A76D4-068D-F179-93BE-8CB2B03A77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Ontwerp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AF6606-69F0-7609-8725-F2E1DAB137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1 over brainstormen </a:t>
            </a:r>
          </a:p>
          <a:p>
            <a:r>
              <a:rPr lang="nl-NL" dirty="0"/>
              <a:t>Woensdag 25 mei 2022, week 3 </a:t>
            </a:r>
          </a:p>
        </p:txBody>
      </p:sp>
    </p:spTree>
    <p:extLst>
      <p:ext uri="{BB962C8B-B14F-4D97-AF65-F5344CB8AC3E}">
        <p14:creationId xmlns:p14="http://schemas.microsoft.com/office/powerpoint/2010/main" val="3362563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2" name="Rectangle 76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6" descr="Design Success Progress Bar Loading Concept Stock Vector (Royalty Free)  220221682 | Shutterstock">
            <a:extLst>
              <a:ext uri="{FF2B5EF4-FFF2-40B4-BE49-F238E27FC236}">
                <a16:creationId xmlns:a16="http://schemas.microsoft.com/office/drawing/2014/main" id="{2807B66E-E58C-CEA3-2E33-35A9076919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36"/>
          <a:stretch/>
        </p:blipFill>
        <p:spPr bwMode="auto">
          <a:xfrm>
            <a:off x="3766458" y="1266468"/>
            <a:ext cx="5065939" cy="432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07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95F48E-5428-3779-9E3E-E48AD85E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 Brainstorm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Brainstormen Sportakkoord • Oudewater Vitaal">
            <a:extLst>
              <a:ext uri="{FF2B5EF4-FFF2-40B4-BE49-F238E27FC236}">
                <a16:creationId xmlns:a16="http://schemas.microsoft.com/office/drawing/2014/main" id="{D4BCD899-1950-09A1-2497-EC7767736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492" y="1808023"/>
            <a:ext cx="5536001" cy="31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79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68CDD-5EE5-F91A-94CD-BB2B3E82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Brainstormen, een proces in twee fasen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C3F5704-E31E-D56B-5FD6-01356F2E99C2}"/>
              </a:ext>
            </a:extLst>
          </p:cNvPr>
          <p:cNvSpPr txBox="1"/>
          <p:nvPr/>
        </p:nvSpPr>
        <p:spPr>
          <a:xfrm>
            <a:off x="838200" y="1800723"/>
            <a:ext cx="9448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sz="2400" b="0" i="0" dirty="0" err="1">
                <a:solidFill>
                  <a:srgbClr val="333333"/>
                </a:solidFill>
                <a:effectLst/>
              </a:rPr>
              <a:t>Osborn</a:t>
            </a:r>
            <a:r>
              <a:rPr lang="nl-NL" sz="2400" b="0" i="0" dirty="0">
                <a:solidFill>
                  <a:srgbClr val="333333"/>
                </a:solidFill>
                <a:effectLst/>
              </a:rPr>
              <a:t> ziet 2 fasen in het creatieve denkproces: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2400" b="0" i="0" dirty="0">
                <a:solidFill>
                  <a:srgbClr val="333333"/>
                </a:solidFill>
                <a:effectLst/>
              </a:rPr>
              <a:t> de 1ste fase noemde hij de </a:t>
            </a:r>
            <a:r>
              <a:rPr lang="nl-NL" sz="2400" b="1" i="0" dirty="0">
                <a:solidFill>
                  <a:srgbClr val="333333"/>
                </a:solidFill>
                <a:effectLst/>
              </a:rPr>
              <a:t>‘</a:t>
            </a:r>
            <a:r>
              <a:rPr lang="nl-NL" sz="2400" b="1" i="0" dirty="0" err="1">
                <a:solidFill>
                  <a:srgbClr val="333333"/>
                </a:solidFill>
                <a:effectLst/>
              </a:rPr>
              <a:t>ideegeneratiefase</a:t>
            </a:r>
            <a:r>
              <a:rPr lang="nl-NL" sz="2400" b="1" i="0" dirty="0">
                <a:solidFill>
                  <a:srgbClr val="333333"/>
                </a:solidFill>
                <a:effectLst/>
              </a:rPr>
              <a:t>’ of divergentie;</a:t>
            </a:r>
            <a:endParaRPr lang="nl-NL" sz="2400" b="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2400" b="0" i="0" dirty="0">
                <a:solidFill>
                  <a:srgbClr val="333333"/>
                </a:solidFill>
                <a:effectLst/>
              </a:rPr>
              <a:t> de 2de, de </a:t>
            </a:r>
            <a:r>
              <a:rPr lang="nl-NL" sz="2400" b="1" i="0" dirty="0">
                <a:solidFill>
                  <a:srgbClr val="333333"/>
                </a:solidFill>
                <a:effectLst/>
              </a:rPr>
              <a:t>‘idee-evaluatiefase’ of ‘convergentie’.</a:t>
            </a:r>
            <a:endParaRPr lang="nl-NL" sz="24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43AC535-CCD9-D333-2DFA-434477F9E609}"/>
              </a:ext>
            </a:extLst>
          </p:cNvPr>
          <p:cNvSpPr txBox="1"/>
          <p:nvPr/>
        </p:nvSpPr>
        <p:spPr>
          <a:xfrm>
            <a:off x="838200" y="3758978"/>
            <a:ext cx="989511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dirty="0"/>
              <a:t>In de idee-generatiefase is het doel zoveel mogelijk ideeën te bedenken. Oordelen en kritiek geven is niet toegestaan. </a:t>
            </a:r>
          </a:p>
          <a:p>
            <a:r>
              <a:rPr lang="nl-NL" sz="2400" dirty="0"/>
              <a:t>In de idee-evaluatiefase mag je opnieuw oordelen, hetgeen nodig is om de beste ideeën te kiezen, die te vergelijken, voor- en nadelen af te wegen, en de ideeën uit te werken.</a:t>
            </a:r>
          </a:p>
        </p:txBody>
      </p:sp>
    </p:spTree>
    <p:extLst>
      <p:ext uri="{BB962C8B-B14F-4D97-AF65-F5344CB8AC3E}">
        <p14:creationId xmlns:p14="http://schemas.microsoft.com/office/powerpoint/2010/main" val="399019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561B3A9E-D6C1-B24E-9A63-95E007B5D0B6}"/>
              </a:ext>
            </a:extLst>
          </p:cNvPr>
          <p:cNvSpPr txBox="1"/>
          <p:nvPr/>
        </p:nvSpPr>
        <p:spPr>
          <a:xfrm>
            <a:off x="947057" y="1081599"/>
            <a:ext cx="101346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dirty="0" err="1"/>
              <a:t>Osborn</a:t>
            </a:r>
            <a:r>
              <a:rPr lang="nl-NL" sz="2400" b="1" dirty="0"/>
              <a:t> breidde zijn spelregels voor de idee-generatiefase uit tot 4 spelregels:</a:t>
            </a:r>
          </a:p>
          <a:p>
            <a:endParaRPr lang="nl-NL" sz="2400" dirty="0"/>
          </a:p>
          <a:p>
            <a:r>
              <a:rPr lang="nl-NL" sz="2400" dirty="0"/>
              <a:t>Stel je oordeel uit. Geef geen kritiek. Niet op de ideeën van anderen, maar ook niet op je eigen ideeën. Alle ideeën worden aanvaard en genoteerd.</a:t>
            </a:r>
          </a:p>
          <a:p>
            <a:endParaRPr lang="nl-NL" sz="2400" dirty="0"/>
          </a:p>
          <a:p>
            <a:r>
              <a:rPr lang="nl-NL" sz="2400" dirty="0"/>
              <a:t>Streef naar kwantiteit. En variatie. Bedenk dus zoveel mogelijk ideeën. Dat verhoogt de kans op een </a:t>
            </a:r>
            <a:r>
              <a:rPr lang="nl-NL" sz="2400" dirty="0" err="1"/>
              <a:t>topidee</a:t>
            </a:r>
            <a:r>
              <a:rPr lang="nl-NL" sz="2400" dirty="0"/>
              <a:t>. Geef niet te snel op.</a:t>
            </a:r>
          </a:p>
          <a:p>
            <a:endParaRPr lang="nl-NL" sz="2400" dirty="0"/>
          </a:p>
          <a:p>
            <a:r>
              <a:rPr lang="nl-NL" sz="2400" dirty="0"/>
              <a:t>Freewheel. Wilde ideeën zijn toegestaan en spring gerust van de hak op de tak. Verloopt het wat chaotisch? Prima zo.</a:t>
            </a:r>
          </a:p>
          <a:p>
            <a:endParaRPr lang="nl-NL" sz="2400" dirty="0"/>
          </a:p>
          <a:p>
            <a:r>
              <a:rPr lang="nl-NL" sz="2400" dirty="0" err="1"/>
              <a:t>Hitchhike</a:t>
            </a:r>
            <a:r>
              <a:rPr lang="nl-NL" sz="2400" dirty="0"/>
              <a:t>. Blijf niet in je eigen hoofd hangen. Lift mee op andermans ideeën.</a:t>
            </a:r>
          </a:p>
        </p:txBody>
      </p:sp>
    </p:spTree>
    <p:extLst>
      <p:ext uri="{BB962C8B-B14F-4D97-AF65-F5344CB8AC3E}">
        <p14:creationId xmlns:p14="http://schemas.microsoft.com/office/powerpoint/2010/main" val="16683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7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78" name="Straight Connector 72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82741546-66A9-4D05-A1E5-0DA5E47C4377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solidFill>
                  <a:schemeClr val="bg1"/>
                </a:solidFill>
              </a:rPr>
              <a:t>Mindmap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A514B85-2B0E-E914-0DBB-CB2FA05C8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312" y="931692"/>
            <a:ext cx="6502864" cy="432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1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C05F7331-0421-7953-0235-2E5E0C5F1ACF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solidFill>
                  <a:schemeClr val="bg1"/>
                </a:solidFill>
              </a:rPr>
              <a:t>Braindump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C0C81E2-8826-747E-F0F0-684666503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0716" y="1207364"/>
            <a:ext cx="6596652" cy="4287823"/>
          </a:xfrm>
          <a:prstGeom prst="rect">
            <a:avLst/>
          </a:prstGeom>
        </p:spPr>
      </p:pic>
      <p:sp>
        <p:nvSpPr>
          <p:cNvPr id="2" name="AutoShape 2" descr="Brainstorm technieken, kom tot de beste ideeën! - HUSTL">
            <a:extLst>
              <a:ext uri="{FF2B5EF4-FFF2-40B4-BE49-F238E27FC236}">
                <a16:creationId xmlns:a16="http://schemas.microsoft.com/office/drawing/2014/main" id="{5985C6FB-D17C-5015-D085-83A3ACAB2A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4" descr="brainstorm technieken">
            <a:extLst>
              <a:ext uri="{FF2B5EF4-FFF2-40B4-BE49-F238E27FC236}">
                <a16:creationId xmlns:a16="http://schemas.microsoft.com/office/drawing/2014/main" id="{EA4E4AA8-7FBC-54BF-E280-3F9757085E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786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kstvak 2">
            <a:extLst>
              <a:ext uri="{FF2B5EF4-FFF2-40B4-BE49-F238E27FC236}">
                <a16:creationId xmlns:a16="http://schemas.microsoft.com/office/drawing/2014/main" id="{383C9EDF-2B83-AB19-0775-7A0636EEC0DB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Flower association </a:t>
            </a:r>
          </a:p>
        </p:txBody>
      </p:sp>
      <p:pic>
        <p:nvPicPr>
          <p:cNvPr id="2" name="Picture 2" descr="Flower Power Graphic Organizer for School Work or | Etsy | Mind map  template, Graphic organizers, Creative mind map">
            <a:extLst>
              <a:ext uri="{FF2B5EF4-FFF2-40B4-BE49-F238E27FC236}">
                <a16:creationId xmlns:a16="http://schemas.microsoft.com/office/drawing/2014/main" id="{27366847-2478-8864-433A-59B1AC4F7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4560" y="484632"/>
            <a:ext cx="4428964" cy="573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759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0F09F-A8F4-62DA-F9C5-2099340B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Aan de slag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82C4FE9-B8CF-9036-018B-D0AD64C82AA4}"/>
              </a:ext>
            </a:extLst>
          </p:cNvPr>
          <p:cNvSpPr txBox="1"/>
          <p:nvPr/>
        </p:nvSpPr>
        <p:spPr>
          <a:xfrm>
            <a:off x="838200" y="1690688"/>
            <a:ext cx="966651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dirty="0"/>
              <a:t>Pak een papier uit jullie blok en doe een eerste brainsdump: alle ideeën die leven op post-its en die plak je op papier. 10 minuten 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Ga daarna ordenen: wat lijkt op elkaar, wat hoort bij elkaar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Wat ontstaat er dan nog aan ideeën? Vul aan.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Wat springt er echt uit, wat is een </a:t>
            </a:r>
            <a:r>
              <a:rPr lang="nl-NL" sz="2400" dirty="0" err="1"/>
              <a:t>kei-goed</a:t>
            </a:r>
            <a:r>
              <a:rPr lang="nl-NL" sz="2400" dirty="0"/>
              <a:t> idee of wat spreekt jullie het meeste aan? Maak een TOP-5 van </a:t>
            </a:r>
            <a:r>
              <a:rPr lang="nl-NL" sz="2400" dirty="0" err="1"/>
              <a:t>ideeeen</a:t>
            </a:r>
            <a:endParaRPr lang="nl-NL" sz="2400" dirty="0"/>
          </a:p>
          <a:p>
            <a:pPr marL="342900" indent="-342900">
              <a:buAutoNum type="arabicPeriod"/>
            </a:pP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Maak hiervan een </a:t>
            </a:r>
            <a:r>
              <a:rPr lang="nl-NL" sz="2400" dirty="0" err="1"/>
              <a:t>Flowe-association</a:t>
            </a:r>
            <a:r>
              <a:rPr lang="nl-NL" sz="2400" dirty="0"/>
              <a:t>: per idee ga je in tweetallen even doordenken op dat idee….wat komt er nog meer in je op?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FB94E9E-B474-0EB3-3E70-064EAD78055D}"/>
              </a:ext>
            </a:extLst>
          </p:cNvPr>
          <p:cNvSpPr/>
          <p:nvPr/>
        </p:nvSpPr>
        <p:spPr>
          <a:xfrm rot="665821">
            <a:off x="4930892" y="3445244"/>
            <a:ext cx="7011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Denk aan de spelregels!</a:t>
            </a:r>
          </a:p>
        </p:txBody>
      </p:sp>
    </p:spTree>
    <p:extLst>
      <p:ext uri="{BB962C8B-B14F-4D97-AF65-F5344CB8AC3E}">
        <p14:creationId xmlns:p14="http://schemas.microsoft.com/office/powerpoint/2010/main" val="30339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6272BC9-70FB-7AE6-91E3-2869EE105885}"/>
              </a:ext>
            </a:extLst>
          </p:cNvPr>
          <p:cNvSpPr txBox="1"/>
          <p:nvPr/>
        </p:nvSpPr>
        <p:spPr>
          <a:xfrm>
            <a:off x="2808515" y="1970315"/>
            <a:ext cx="997131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Ja, maar…”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“Bestaat al.’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“Daar hebben we het geld niet voor.”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“Al geprobeerd.”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“Hoe weet je dat het zal werken?”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“De baas zal het maar niets vinden.”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“Sinds wanneer ben jij de expert?”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“Ik vind het toch geen WOW-idee.”</a:t>
            </a:r>
            <a:br>
              <a:rPr lang="nl-NL" dirty="0"/>
            </a:br>
            <a:r>
              <a:rPr lang="nl-NL" b="0" i="1" dirty="0">
                <a:solidFill>
                  <a:srgbClr val="555555"/>
                </a:solidFill>
                <a:effectLst/>
                <a:latin typeface="Libre Baskerville" panose="02000000000000000000" pitchFamily="2" charset="0"/>
              </a:rPr>
              <a:t>“Het is nog niet goed uitgewerkt.”</a:t>
            </a: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4D037E6-83D7-DEC8-61AC-CD58AD4A080F}"/>
              </a:ext>
            </a:extLst>
          </p:cNvPr>
          <p:cNvSpPr/>
          <p:nvPr/>
        </p:nvSpPr>
        <p:spPr>
          <a:xfrm rot="1256666">
            <a:off x="1724394" y="2712695"/>
            <a:ext cx="62419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Verboden! </a:t>
            </a:r>
          </a:p>
        </p:txBody>
      </p:sp>
    </p:spTree>
    <p:extLst>
      <p:ext uri="{BB962C8B-B14F-4D97-AF65-F5344CB8AC3E}">
        <p14:creationId xmlns:p14="http://schemas.microsoft.com/office/powerpoint/2010/main" val="180046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7FA95B-1461-440C-A345-3025EAA58A05}"/>
</file>

<file path=customXml/itemProps2.xml><?xml version="1.0" encoding="utf-8"?>
<ds:datastoreItem xmlns:ds="http://schemas.openxmlformats.org/officeDocument/2006/customXml" ds:itemID="{ADCC9827-D9B5-4642-B7F6-9163F9B50011}"/>
</file>

<file path=customXml/itemProps3.xml><?xml version="1.0" encoding="utf-8"?>
<ds:datastoreItem xmlns:ds="http://schemas.openxmlformats.org/officeDocument/2006/customXml" ds:itemID="{37579681-4FAF-4412-B55D-C81CCF4FA1E6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408</Words>
  <Application>Microsoft Office PowerPoint</Application>
  <PresentationFormat>Breedbeeld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Libre Baskerville</vt:lpstr>
      <vt:lpstr>Kantoorthema</vt:lpstr>
      <vt:lpstr>Kantoorthema</vt:lpstr>
      <vt:lpstr>Ontwerp </vt:lpstr>
      <vt:lpstr>4. Brainstorm</vt:lpstr>
      <vt:lpstr>Brainstormen, een proces in twee fasen</vt:lpstr>
      <vt:lpstr>PowerPoint-presentatie</vt:lpstr>
      <vt:lpstr>PowerPoint-presentatie</vt:lpstr>
      <vt:lpstr>PowerPoint-presentatie</vt:lpstr>
      <vt:lpstr>PowerPoint-presentatie</vt:lpstr>
      <vt:lpstr>Aan de slag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Ontwerp </dc:title>
  <dc:creator>Pascalle Cup</dc:creator>
  <cp:lastModifiedBy>Pascalle Cup</cp:lastModifiedBy>
  <cp:revision>1</cp:revision>
  <dcterms:created xsi:type="dcterms:W3CDTF">2022-05-24T14:34:18Z</dcterms:created>
  <dcterms:modified xsi:type="dcterms:W3CDTF">2022-05-24T14:36:21Z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